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5" r:id="rId3"/>
    <p:sldId id="286" r:id="rId4"/>
    <p:sldId id="287" r:id="rId5"/>
    <p:sldId id="288" r:id="rId6"/>
    <p:sldId id="289" r:id="rId7"/>
    <p:sldId id="300" r:id="rId8"/>
    <p:sldId id="301" r:id="rId9"/>
    <p:sldId id="302" r:id="rId10"/>
    <p:sldId id="291" r:id="rId11"/>
    <p:sldId id="292" r:id="rId12"/>
    <p:sldId id="293" r:id="rId13"/>
    <p:sldId id="294" r:id="rId14"/>
    <p:sldId id="296" r:id="rId15"/>
    <p:sldId id="277" r:id="rId16"/>
    <p:sldId id="297" r:id="rId17"/>
    <p:sldId id="298" r:id="rId18"/>
    <p:sldId id="269" r:id="rId19"/>
    <p:sldId id="299" r:id="rId2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4" d="100"/>
          <a:sy n="134" d="100"/>
        </p:scale>
        <p:origin x="144" y="2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47DC1C-D8E4-4A74-BCBA-271FD0B509D5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600D3-D0D2-4234-B695-E09EC0282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012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600D3-D0D2-4234-B695-E09EC0282F6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330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alphaModFix amt="66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Рамка 3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4352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6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1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536" y="555530"/>
            <a:ext cx="8424936" cy="432047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Рамка 7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3797"/>
            </a:avLst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upload.wikimedia.org/wikipedia/ru/thumb/8/89/DalPushkin.jpg/800px-DalPushkin.jpg" TargetMode="External"/><Relationship Id="rId13" Type="http://schemas.openxmlformats.org/officeDocument/2006/relationships/hyperlink" Target="https://img-fotki.yandex.ru/get/9351/31331603.15b/0_8a590_344486de_XL.jpg" TargetMode="External"/><Relationship Id="rId3" Type="http://schemas.openxmlformats.org/officeDocument/2006/relationships/hyperlink" Target="https://ds02.infourok.ru/uploads/ex/0c9a/00050221-03c8ada0/img0.jpg" TargetMode="External"/><Relationship Id="rId7" Type="http://schemas.openxmlformats.org/officeDocument/2006/relationships/hyperlink" Target="https://upload.wikimedia.org/wikipedia/commons/9/94/Young_Dahl.jpg" TargetMode="External"/><Relationship Id="rId12" Type="http://schemas.openxmlformats.org/officeDocument/2006/relationships/hyperlink" Target="https://interesnyefakty.org/wp-content/uploads/vladimir-dal-2.jpg" TargetMode="External"/><Relationship Id="rId2" Type="http://schemas.openxmlformats.org/officeDocument/2006/relationships/hyperlink" Target="http://www.v3wall.com/wallpaper/1024_768/1004/1024_768_2010043002083323124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pload.wikimedia.org/wikipedia/commons/thumb/2/20/1872._&#1055;&#1086;&#1088;&#1090;&#1088;&#1077;&#1090;_&#1087;&#1080;&#1089;&#1072;&#1090;&#1077;&#1083;&#1103;_&#1042;&#1083;&#1072;&#1076;&#1080;&#1084;&#1080;&#1088;&#1072;_&#1048;&#1074;&#1072;&#1085;&#1086;&#1074;&#1080;&#1095;&#1072;_&#1044;&#1072;&#1083;&#1103;.jpg/800px-1872._&#1055;&#1086;&#1088;&#1090;&#1088;&#1077;&#1090;_&#1087;&#1080;&#1089;&#1072;&#1090;&#1077;&#1083;&#1103;_&#1042;&#1083;&#1072;&#1076;&#1080;&#1084;&#1080;&#1088;&#1072;_&#1048;&#1074;&#1072;&#1085;&#1086;&#1074;&#1080;&#1095;&#1072;_&#1044;&#1072;&#1083;&#1103;.jpg" TargetMode="External"/><Relationship Id="rId11" Type="http://schemas.openxmlformats.org/officeDocument/2006/relationships/hyperlink" Target="https://static.ukrinform.com/photos/2019_11/1573201024-122.jpg" TargetMode="External"/><Relationship Id="rId5" Type="http://schemas.openxmlformats.org/officeDocument/2006/relationships/hyperlink" Target="https://ru.citaty.net/media/authors/vladimir-ivanovich-dal.jpeg" TargetMode="External"/><Relationship Id="rId10" Type="http://schemas.openxmlformats.org/officeDocument/2006/relationships/hyperlink" Target="https://sun9-43.userapi.com/c851228/v851228618/c1d87/UfeV3LoiwXA.jpg" TargetMode="External"/><Relationship Id="rId4" Type="http://schemas.openxmlformats.org/officeDocument/2006/relationships/hyperlink" Target="https://24smi.org/public/media/resize/660x-/celebrity/2017/01/30/OiAycLN1VKtN_vladimir-dal.jpg" TargetMode="External"/><Relationship Id="rId9" Type="http://schemas.openxmlformats.org/officeDocument/2006/relationships/hyperlink" Target="https://ru.wikipedia.org/wiki/&#1044;&#1072;&#1083;&#1100;,_&#1042;&#1083;&#1072;&#1076;&#1080;&#1084;&#1080;&#1088;_&#1048;&#1074;&#1072;&#1085;&#1086;&#1074;&#1080;&#1095;#/media/&#1060;&#1072;&#1081;&#1083;:Vladimir_Dal's_house_in_Luhansk.jpg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cdn1.ozone.ru/multimedia/1011810723.jpg" TargetMode="External"/><Relationship Id="rId13" Type="http://schemas.openxmlformats.org/officeDocument/2006/relationships/hyperlink" Target="http://vnikitskom.ru/wp-content/uploads/63-430-C9197873.jpg" TargetMode="External"/><Relationship Id="rId3" Type="http://schemas.openxmlformats.org/officeDocument/2006/relationships/hyperlink" Target="https://mineconomy.orb.ru/upload/resize_cache/alt/607/6074927cdfe3ddba17e0491421db818a_1024_683_cropped.png" TargetMode="External"/><Relationship Id="rId7" Type="http://schemas.openxmlformats.org/officeDocument/2006/relationships/hyperlink" Target="http://pravoslavny-magazin.ru/thumb/2/8UTCHeKE2L_huyWsh0haeQ/700r700/d/31f63f9a30f6bf7579f23105c0cdabf1.jpg" TargetMode="External"/><Relationship Id="rId12" Type="http://schemas.openxmlformats.org/officeDocument/2006/relationships/hyperlink" Target="https://cdn1.ozone.ru/s3/multimedia-6/6008651238.jpg" TargetMode="External"/><Relationship Id="rId2" Type="http://schemas.openxmlformats.org/officeDocument/2006/relationships/hyperlink" Target="https://3.bp.blogspot.com/-dUkEL56YbrY/W63lUShySAI/AAAAAAAAZWY/bAsCnu147yIygCTg0bH3gOaA2W4Q_Ha6QCLcBGAs/s1600/%25D0%25B4%25D0%25B0%25D0%25BB%25D1%258C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ahluniver.ru/images/univer/istoria/Dal.jpg" TargetMode="External"/><Relationship Id="rId11" Type="http://schemas.openxmlformats.org/officeDocument/2006/relationships/hyperlink" Target="https://cdn1.ozone.ru/s3/multimedia-s/6018518068.jpg" TargetMode="External"/><Relationship Id="rId5" Type="http://schemas.openxmlformats.org/officeDocument/2006/relationships/hyperlink" Target="https://4.bp.blogspot.com/-UUEgTFdiZA4/Vqocc7BpLcI/AAAAAAAAPiM/xOHq8irD3wI/s1600/%D0%B4%D0%B0%D0%BB%D1%8C+%D0%B2%D0%BB%D0%B0%D0%B4+uk.jpg" TargetMode="External"/><Relationship Id="rId10" Type="http://schemas.openxmlformats.org/officeDocument/2006/relationships/hyperlink" Target="https://cdn1.ozone.ru/multimedia/1014058086.jpg" TargetMode="External"/><Relationship Id="rId4" Type="http://schemas.openxmlformats.org/officeDocument/2006/relationships/hyperlink" Target="https://yuzh-ural.ru/wp-content/uploads/2021/06/73ce84e07a2a3be0577b8cf233e68042.jpg" TargetMode="External"/><Relationship Id="rId9" Type="http://schemas.openxmlformats.org/officeDocument/2006/relationships/hyperlink" Target="http://baby-scool.narod.ru/media/book/skazki/narodn/img/dal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9512" y="1637683"/>
            <a:ext cx="3361259" cy="330416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901520"/>
            <a:ext cx="8064896" cy="1030269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i="1" dirty="0" smtClean="0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b="1" i="1" dirty="0" smtClean="0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Великий собиратель слов! </a:t>
            </a:r>
            <a:endParaRPr lang="ru-RU" sz="40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3147814"/>
            <a:ext cx="5760640" cy="1633311"/>
          </a:xfrm>
        </p:spPr>
        <p:txBody>
          <a:bodyPr>
            <a:normAutofit/>
          </a:bodyPr>
          <a:lstStyle/>
          <a:p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Русский учёный, этнограф, лексикограф и писатель.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868242"/>
            <a:ext cx="8009980" cy="76944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400" b="1" i="1" u="sng" dirty="0" smtClean="0">
                <a:ln w="11430"/>
                <a:solidFill>
                  <a:srgbClr val="C00000"/>
                </a:solidFill>
              </a:rPr>
              <a:t>ВЛАДИМИР ИВАНОВИЧ ДАЛЬ  </a:t>
            </a:r>
            <a:endParaRPr lang="ru-RU" sz="4400" b="1" i="1" u="sng" dirty="0">
              <a:ln w="11430"/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411510"/>
            <a:ext cx="5400600" cy="4536504"/>
          </a:xfrm>
        </p:spPr>
        <p:txBody>
          <a:bodyPr>
            <a:noAutofit/>
          </a:bodyPr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ru-RU" sz="2400" b="1" dirty="0">
                <a:latin typeface="Times New Roman"/>
              </a:rPr>
              <a:t>Владимир Иванович Даль был превосходным знатоком русского языка, его говоров. Услышав два-три слова от человека, точно мог определить, откуда он родом, носителем какого наречия является. Собирал и изучал загадки, пословицы, поговорки, разнообразный этнографический материал, который использовал  в литературных трудах.</a:t>
            </a:r>
          </a:p>
          <a:p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11512"/>
            <a:ext cx="2890758" cy="4391025"/>
          </a:xfrm>
        </p:spPr>
      </p:pic>
    </p:spTree>
    <p:extLst>
      <p:ext uri="{BB962C8B-B14F-4D97-AF65-F5344CB8AC3E}">
        <p14:creationId xmlns:p14="http://schemas.microsoft.com/office/powerpoint/2010/main" val="18424161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9502"/>
            <a:ext cx="8496944" cy="576064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А ЕЩЁ ОН ЗАПИСЫВАЛ СКАЗКИ И СКАЗАНИЯ </a:t>
            </a:r>
            <a:endParaRPr lang="ru-RU" sz="28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31592"/>
            <a:ext cx="2736304" cy="353361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103685"/>
            <a:ext cx="2592288" cy="359701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131594"/>
            <a:ext cx="2627170" cy="353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166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339504"/>
            <a:ext cx="7200800" cy="666119"/>
          </a:xfrm>
        </p:spPr>
        <p:txBody>
          <a:bodyPr>
            <a:noAutofit/>
          </a:bodyPr>
          <a:lstStyle/>
          <a:p>
            <a:r>
              <a:rPr lang="ru-RU" sz="4000" b="1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ТАЛАНТЛИВЫЙ ЧЕЛОВЕК</a:t>
            </a:r>
            <a:endParaRPr lang="ru-RU" sz="4000" b="1" i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1142562"/>
            <a:ext cx="5871026" cy="3661457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Даль играл на нескольких  музыкальных инструментах, работал на токарном станке, был военным, служил мичманом на флоте, изучал гомеопатию.</a:t>
            </a:r>
          </a:p>
          <a:p>
            <a:pPr algn="just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«За что ни брался  Даль,  всё ему  удавалось  усвоить»- писал его друг, великий хирург Пирогов. 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32" y="1184344"/>
            <a:ext cx="2435851" cy="3619674"/>
          </a:xfrm>
          <a:prstGeom prst="rect">
            <a:avLst/>
          </a:prstGeom>
          <a:noFill/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4034899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67106" y="375034"/>
            <a:ext cx="6777302" cy="535784"/>
          </a:xfrm>
        </p:spPr>
        <p:txBody>
          <a:bodyPr>
            <a:noAutofit/>
          </a:bodyPr>
          <a:lstStyle/>
          <a:p>
            <a:r>
              <a:rPr lang="ru-RU" sz="3200" b="1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ЗНАКОМСТВО С ПУШКИНЫМ</a:t>
            </a:r>
            <a:endParaRPr lang="ru-RU" sz="3200" b="1" i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1125130"/>
            <a:ext cx="5976664" cy="3318828"/>
          </a:xfrm>
        </p:spPr>
        <p:txBody>
          <a:bodyPr>
            <a:normAutofit lnSpcReduction="10000"/>
          </a:bodyPr>
          <a:lstStyle/>
          <a:p>
            <a:pPr marL="548640" lvl="0" indent="-411480" algn="just">
              <a:buClr>
                <a:prstClr val="black">
                  <a:shade val="95000"/>
                </a:prstClr>
              </a:buClr>
              <a:buSzPct val="65000"/>
            </a:pPr>
            <a:r>
              <a:rPr lang="ru-RU" sz="2800" b="1" dirty="0">
                <a:solidFill>
                  <a:prstClr val="black"/>
                </a:solidFill>
                <a:latin typeface="Times New Roman"/>
              </a:rPr>
              <a:t>В сентябре 1833 году В</a:t>
            </a:r>
            <a:r>
              <a:rPr lang="ru-RU" sz="2800" b="1" dirty="0" smtClean="0">
                <a:solidFill>
                  <a:prstClr val="black"/>
                </a:solidFill>
                <a:latin typeface="Times New Roman"/>
              </a:rPr>
              <a:t>. И. Даль </a:t>
            </a:r>
            <a:r>
              <a:rPr lang="ru-RU" sz="2800" b="1" dirty="0">
                <a:solidFill>
                  <a:prstClr val="black"/>
                </a:solidFill>
                <a:latin typeface="Times New Roman"/>
              </a:rPr>
              <a:t>как чиновник особых</a:t>
            </a:r>
          </a:p>
          <a:p>
            <a:pPr marL="548640" lvl="0" indent="-411480" algn="just">
              <a:buClr>
                <a:prstClr val="black">
                  <a:shade val="95000"/>
                </a:prstClr>
              </a:buClr>
              <a:buSzPct val="65000"/>
            </a:pPr>
            <a:r>
              <a:rPr lang="ru-RU" sz="2800" b="1" dirty="0">
                <a:solidFill>
                  <a:prstClr val="black"/>
                </a:solidFill>
                <a:latin typeface="Times New Roman"/>
              </a:rPr>
              <a:t>поручений при военном губернаторе А</a:t>
            </a:r>
            <a:r>
              <a:rPr lang="ru-RU" sz="2800" b="1" dirty="0" smtClean="0">
                <a:solidFill>
                  <a:prstClr val="black"/>
                </a:solidFill>
                <a:latin typeface="Times New Roman"/>
              </a:rPr>
              <a:t>. Перовском</a:t>
            </a:r>
            <a:endParaRPr lang="ru-RU" sz="2800" b="1" dirty="0">
              <a:solidFill>
                <a:prstClr val="black"/>
              </a:solidFill>
              <a:latin typeface="Times New Roman"/>
            </a:endParaRPr>
          </a:p>
          <a:p>
            <a:pPr marL="548640" lvl="0" indent="-411480" algn="just">
              <a:buClr>
                <a:prstClr val="black">
                  <a:shade val="95000"/>
                </a:prstClr>
              </a:buClr>
              <a:buSzPct val="65000"/>
            </a:pPr>
            <a:r>
              <a:rPr lang="ru-RU" sz="2800" b="1" dirty="0">
                <a:solidFill>
                  <a:prstClr val="black"/>
                </a:solidFill>
                <a:latin typeface="Times New Roman"/>
              </a:rPr>
              <a:t>сопровождает А</a:t>
            </a:r>
            <a:r>
              <a:rPr lang="ru-RU" sz="2800" b="1" dirty="0" smtClean="0">
                <a:solidFill>
                  <a:prstClr val="black"/>
                </a:solidFill>
                <a:latin typeface="Times New Roman"/>
              </a:rPr>
              <a:t>. С. Пушкина </a:t>
            </a:r>
            <a:r>
              <a:rPr lang="ru-RU" sz="2800" b="1" dirty="0">
                <a:solidFill>
                  <a:prstClr val="black"/>
                </a:solidFill>
                <a:latin typeface="Times New Roman"/>
              </a:rPr>
              <a:t>в поездке по пугачёвским</a:t>
            </a:r>
          </a:p>
          <a:p>
            <a:pPr marL="548640" lvl="0" indent="-411480" algn="just">
              <a:buClr>
                <a:prstClr val="black">
                  <a:shade val="95000"/>
                </a:prstClr>
              </a:buClr>
              <a:buSzPct val="65000"/>
            </a:pPr>
            <a:r>
              <a:rPr lang="ru-RU" sz="2800" b="1" dirty="0">
                <a:solidFill>
                  <a:prstClr val="black"/>
                </a:solidFill>
                <a:latin typeface="Times New Roman"/>
              </a:rPr>
              <a:t>местам Оренбургского края.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120" y="1180006"/>
            <a:ext cx="2447198" cy="32639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5934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843558"/>
            <a:ext cx="5472608" cy="3096344"/>
          </a:xfrm>
        </p:spPr>
        <p:txBody>
          <a:bodyPr>
            <a:normAutofit/>
          </a:bodyPr>
          <a:lstStyle/>
          <a:p>
            <a:pPr algn="just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Владимир Даль умер 22 сентября  1872 года и был похоронен на Ваганьковском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кладбище. 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57262"/>
            <a:ext cx="2880320" cy="4102448"/>
          </a:xfrm>
        </p:spPr>
      </p:pic>
    </p:spTree>
    <p:extLst>
      <p:ext uri="{BB962C8B-B14F-4D97-AF65-F5344CB8AC3E}">
        <p14:creationId xmlns:p14="http://schemas.microsoft.com/office/powerpoint/2010/main" val="12530165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9506"/>
            <a:ext cx="8136904" cy="565571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ПАМЯТНИКИ В.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ДАЛЮ В ГОРОДЕ ЛУГАНСКЕ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57151"/>
            <a:ext cx="5040560" cy="3374259"/>
          </a:xfrm>
          <a:effectLst>
            <a:softEdge rad="127000"/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308" y="1077896"/>
            <a:ext cx="2990148" cy="3510078"/>
          </a:xfr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7611269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9506"/>
            <a:ext cx="8136904" cy="565571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ПАМЯТНИКИ В.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ДАЛЮ В ГОРОДЕ ЛУГАНСКЕ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859"/>
          <a:stretch/>
        </p:blipFill>
        <p:spPr>
          <a:xfrm>
            <a:off x="323528" y="1138927"/>
            <a:ext cx="4608512" cy="3608507"/>
          </a:xfrm>
          <a:effectLst>
            <a:softEdge rad="127000"/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107588"/>
            <a:ext cx="2736304" cy="3648406"/>
          </a:xfr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1669304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396264"/>
            <a:ext cx="45400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ВИКТОРИНА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1329612"/>
            <a:ext cx="8062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В каком году родился Владимир Иванович Даль?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60232" y="1872708"/>
            <a:ext cx="1991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1801 году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4280" y="2301722"/>
            <a:ext cx="83072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Назовите  псевдоним Даля, под которым он вступил в литературный мир в 1832 году.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80268" y="3131627"/>
            <a:ext cx="31317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«Казак Луганский»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5536" y="3654847"/>
            <a:ext cx="7722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Лучший друг и соратник Владимира Даля?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14266" y="4299942"/>
            <a:ext cx="4863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Александр Сергеевич Пушкин</a:t>
            </a:r>
          </a:p>
        </p:txBody>
      </p:sp>
    </p:spTree>
    <p:extLst>
      <p:ext uri="{BB962C8B-B14F-4D97-AF65-F5344CB8AC3E}">
        <p14:creationId xmlns:p14="http://schemas.microsoft.com/office/powerpoint/2010/main" val="37103005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51720" y="267498"/>
            <a:ext cx="4536504" cy="354457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ИНТЕРНЕТ РЕСУРСЫ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95536" y="873982"/>
            <a:ext cx="7399058" cy="4074035"/>
          </a:xfrm>
        </p:spPr>
        <p:txBody>
          <a:bodyPr>
            <a:normAutofit fontScale="85000" lnSpcReduction="20000"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1200" u="sng" dirty="0" smtClean="0">
                <a:solidFill>
                  <a:srgbClr val="0000FF"/>
                </a:solidFill>
                <a:ea typeface="Calibri"/>
                <a:cs typeface="Times New Roman"/>
                <a:hlinkClick r:id="rId2"/>
              </a:rPr>
              <a:t>http</a:t>
            </a:r>
            <a:r>
              <a:rPr lang="ru-RU" sz="1200" u="sng" dirty="0">
                <a:solidFill>
                  <a:srgbClr val="0000FF"/>
                </a:solidFill>
                <a:ea typeface="Calibri"/>
                <a:cs typeface="Times New Roman"/>
                <a:hlinkClick r:id="rId2"/>
              </a:rPr>
              <a:t>://www.v3wall.com/wallpaper/1024_768/1004/1024_768_20100430020833231240.jpg</a:t>
            </a:r>
            <a:r>
              <a:rPr lang="ru-RU" sz="12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1200" u="sng" dirty="0">
                <a:solidFill>
                  <a:srgbClr val="0000FF"/>
                </a:solidFill>
                <a:ea typeface="Calibri"/>
                <a:cs typeface="Times New Roman"/>
                <a:hlinkClick r:id="rId3"/>
              </a:rPr>
              <a:t>https://ds02.infourok.ru/uploads/ex/0c9a/00050221-03c8ada0/img0.jpg</a:t>
            </a:r>
            <a:r>
              <a:rPr lang="ru-RU" sz="12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1200" u="sng" dirty="0">
                <a:solidFill>
                  <a:srgbClr val="0000FF"/>
                </a:solidFill>
                <a:ea typeface="Calibri"/>
                <a:cs typeface="Times New Roman"/>
                <a:hlinkClick r:id="rId4"/>
              </a:rPr>
              <a:t>https://24smi.org/public/media/resize/660x-/celebrity/2017/01/30/OiAycLN1VKtN_vladimir-dal.jpg</a:t>
            </a:r>
            <a:r>
              <a:rPr lang="ru-RU" sz="12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1200" u="sng" dirty="0">
                <a:solidFill>
                  <a:srgbClr val="0000FF"/>
                </a:solidFill>
                <a:ea typeface="Calibri"/>
                <a:cs typeface="Times New Roman"/>
                <a:hlinkClick r:id="rId5"/>
              </a:rPr>
              <a:t>https://ru.citaty.net/media/authors/vladimir-ivanovich-dal.jpeg</a:t>
            </a:r>
            <a:r>
              <a:rPr lang="ru-RU" sz="12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u="sng" dirty="0">
                <a:solidFill>
                  <a:srgbClr val="0000FF"/>
                </a:solidFill>
                <a:ea typeface="Calibri"/>
                <a:cs typeface="Times New Roman"/>
                <a:hlinkClick r:id="rId6"/>
              </a:rPr>
              <a:t>https://upload.wikimedia.org/wikipedia/commons/thumb/2/20/1872._Портрет_писателя_Владимира_Ивановича_Даля.jpg/800px-1872._Портрет_писателя_Владимира_Ивановича_Даля.jpg</a:t>
            </a:r>
            <a:r>
              <a:rPr lang="ru-RU" sz="1200" dirty="0">
                <a:ea typeface="Calibri"/>
                <a:cs typeface="Times New Roman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u="sng" dirty="0">
                <a:solidFill>
                  <a:srgbClr val="0000FF"/>
                </a:solidFill>
                <a:ea typeface="Calibri"/>
                <a:cs typeface="Times New Roman"/>
                <a:hlinkClick r:id="rId7"/>
              </a:rPr>
              <a:t>https://upload.wikimedia.org/wikipedia/commons/9/94/Young_Dahl.jpg</a:t>
            </a:r>
            <a:r>
              <a:rPr lang="ru-RU" sz="1200" dirty="0">
                <a:ea typeface="Calibri"/>
                <a:cs typeface="Times New Roman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u="sng" dirty="0">
                <a:solidFill>
                  <a:srgbClr val="0000FF"/>
                </a:solidFill>
                <a:ea typeface="Calibri"/>
                <a:cs typeface="Times New Roman"/>
                <a:hlinkClick r:id="rId8"/>
              </a:rPr>
              <a:t>https://upload.wikimedia.org/wikipedia/ru/thumb/8/89/DalPushkin.jpg/800px-DalPushkin.jpg</a:t>
            </a:r>
            <a:r>
              <a:rPr lang="ru-RU" sz="1200" dirty="0">
                <a:ea typeface="Calibri"/>
                <a:cs typeface="Times New Roman"/>
              </a:rPr>
              <a:t> - Памятник Далю и Пушкину в Оренбурге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u="sng" dirty="0">
                <a:solidFill>
                  <a:srgbClr val="0000FF"/>
                </a:solidFill>
                <a:ea typeface="Calibri"/>
                <a:cs typeface="Times New Roman"/>
                <a:hlinkClick r:id="rId9"/>
              </a:rPr>
              <a:t>https://ru.wikipedia.org/wiki/Даль,_Владимир_Иванович#/media/Файл:Vladimir_Dal's_house_in_Luhansk.jpg</a:t>
            </a:r>
            <a:r>
              <a:rPr lang="ru-RU" sz="1200" dirty="0">
                <a:ea typeface="Calibri"/>
                <a:cs typeface="Times New Roman"/>
              </a:rPr>
              <a:t> дом музей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u="sng" dirty="0">
                <a:solidFill>
                  <a:srgbClr val="0000FF"/>
                </a:solidFill>
                <a:ea typeface="Calibri"/>
                <a:cs typeface="Times New Roman"/>
                <a:hlinkClick r:id="rId10"/>
              </a:rPr>
              <a:t>https://sun9-43.userapi.com/c851228/v851228618/c1d87/UfeV3LoiwXA.jpg</a:t>
            </a:r>
            <a:r>
              <a:rPr lang="ru-RU" sz="1200" dirty="0">
                <a:ea typeface="Calibri"/>
                <a:cs typeface="Times New Roman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u="sng" dirty="0">
                <a:solidFill>
                  <a:srgbClr val="0000FF"/>
                </a:solidFill>
                <a:ea typeface="Calibri"/>
                <a:cs typeface="Times New Roman"/>
                <a:hlinkClick r:id="rId11"/>
              </a:rPr>
              <a:t>https://static.ukrinform.com/photos/2019_11/1573201024-122.jpg</a:t>
            </a:r>
            <a:r>
              <a:rPr lang="ru-RU" sz="1200" dirty="0">
                <a:ea typeface="Calibri"/>
                <a:cs typeface="Times New Roman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u="sng" dirty="0">
                <a:solidFill>
                  <a:srgbClr val="0000FF"/>
                </a:solidFill>
                <a:ea typeface="Calibri"/>
                <a:cs typeface="Times New Roman"/>
                <a:hlinkClick r:id="rId12"/>
              </a:rPr>
              <a:t>https://interesnyefakty.org/wp-content/uploads/vladimir-dal-2.jpg</a:t>
            </a:r>
            <a:r>
              <a:rPr lang="ru-RU" sz="1200" dirty="0">
                <a:ea typeface="Calibri"/>
                <a:cs typeface="Times New Roman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u="sng" dirty="0">
                <a:solidFill>
                  <a:srgbClr val="0000FF"/>
                </a:solidFill>
                <a:ea typeface="Calibri"/>
                <a:cs typeface="Times New Roman"/>
                <a:hlinkClick r:id="rId13"/>
              </a:rPr>
              <a:t>https://img-fotki.yandex.ru/get/9351/31331603.15b/0_8a590_344486de_XL.jpg</a:t>
            </a:r>
            <a:r>
              <a:rPr lang="ru-RU" sz="1200" dirty="0">
                <a:ea typeface="Calibri"/>
                <a:cs typeface="Times New Roman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ea typeface="Calibri"/>
              <a:cs typeface="Times New Roman"/>
            </a:endParaRPr>
          </a:p>
          <a:p>
            <a:endParaRPr lang="ru-RU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43558"/>
            <a:ext cx="8568952" cy="396044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8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2"/>
              </a:rPr>
              <a:t>https://3.bp.blogspot.com/-dUkEL56YbrY/W63lUShySAI/AAAAAAAAZWY/bAsCnu147yIygCTg0bH3gOaA2W4Q_Ha6QCLcBGAs/s1600/%25D0%25B4%25D0%25B0%25D0%25BB%25D1%258C1.jpg</a:t>
            </a:r>
            <a:r>
              <a:rPr lang="ru-RU" sz="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8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3"/>
              </a:rPr>
              <a:t>https://mineconomy.orb.ru/upload/resize_cache/alt/607/6074927cdfe3ddba17e0491421db818a_1024_683_cropped.png</a:t>
            </a:r>
            <a:r>
              <a:rPr lang="ru-RU" sz="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8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4"/>
              </a:rPr>
              <a:t>https://yuzh-ural.ru/wp-content/uploads/2021/06/73ce84e07a2a3be0577b8cf233e68042.jpg</a:t>
            </a:r>
            <a:r>
              <a:rPr lang="ru-RU" sz="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8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5"/>
              </a:rPr>
              <a:t>https://4.bp.blogspot.com/-UUEgTFdiZA4/Vqocc7BpLcI/AAAAAAAAPiM/xOHq8irD3wI/s1600/%25D0%25B4%25D0%25B0%25D0%25BB%25D1%258C%2B%25D0%25B2%25D0%25BB%25D0%25B0%25D0%25B4%2Buk.jpg</a:t>
            </a:r>
            <a:r>
              <a:rPr lang="ru-RU" sz="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8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6"/>
              </a:rPr>
              <a:t>http://dahluniver.ru/images/univer/istoria/Dal.jpg</a:t>
            </a:r>
            <a:r>
              <a:rPr lang="ru-RU" sz="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8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7"/>
              </a:rPr>
              <a:t>http://pravoslavny-magazin.ru/thumb/2/8UTCHeKE2L_huyWsh0haeQ/700r700/d/31f63f9a30f6bf7579f23105c0cdabf1.jpg</a:t>
            </a:r>
            <a:r>
              <a:rPr lang="ru-RU" sz="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8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8"/>
              </a:rPr>
              <a:t>https://cdn1.ozone.ru/multimedia/1011810723.jpg</a:t>
            </a:r>
            <a:r>
              <a:rPr lang="ru-RU" sz="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8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9"/>
              </a:rPr>
              <a:t>http://baby-scool.narod.ru/media/book/skazki/narodn/img/dal.jpg</a:t>
            </a:r>
            <a:r>
              <a:rPr lang="ru-RU" sz="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8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10"/>
              </a:rPr>
              <a:t>https://cdn1.ozone.ru/multimedia/1014058086.jpg</a:t>
            </a:r>
            <a:r>
              <a:rPr lang="ru-RU" sz="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8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11"/>
              </a:rPr>
              <a:t>https://cdn1.ozone.ru/s3/multimedia-s/6018518068.jpg</a:t>
            </a:r>
            <a:r>
              <a:rPr lang="ru-RU" sz="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8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12"/>
              </a:rPr>
              <a:t>https://cdn1.ozone.ru/s3/multimedia-6/6008651238.jpg</a:t>
            </a:r>
            <a:r>
              <a:rPr lang="ru-RU" sz="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8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13"/>
              </a:rPr>
              <a:t>http://vnikitskom.ru/wp-content/uploads/63-430-C9197873.jpg</a:t>
            </a:r>
            <a:r>
              <a:rPr lang="ru-RU" sz="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1979712" y="267493"/>
            <a:ext cx="4752528" cy="504057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ИНТЕРНЕТ РЕСУРСЫ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4825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55526"/>
            <a:ext cx="8640960" cy="21602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ВЛАДИМИР ИВАНОВИЧ ДАЛЬ</a:t>
            </a:r>
            <a:r>
              <a:rPr lang="ru-RU" sz="2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/>
              <a:t>10 </a:t>
            </a:r>
            <a:r>
              <a:rPr lang="ru-RU" sz="2400" dirty="0"/>
              <a:t>(22) ноября 1801 – 22 сентября (2 октября</a:t>
            </a:r>
            <a:r>
              <a:rPr lang="ru-RU" sz="2400"/>
              <a:t>) </a:t>
            </a:r>
            <a:r>
              <a:rPr lang="ru-RU" sz="2400" smtClean="0"/>
              <a:t>1872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347614"/>
            <a:ext cx="4968552" cy="3240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РОДИЛСЯ В ЛУГАНСКЕ ЕКАТЕРИНОСЛАВСКОЙ ГУБЕРНИИ. </a:t>
            </a:r>
          </a:p>
          <a:p>
            <a:pPr marL="0" indent="0">
              <a:buNone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РУССКИЙ ПИСАТЕЛЬ, ЭТНОГРАФ И ЛЕКСИКОГРАФ, СОБИРАТЕЛЬ ФОЛЬКЛОРА, ВОЕННЫЙ ВРАЧ. НАИБОЛЬШУЮ СЛАВУ ПРИНЁС ЕМУ НЕПРЕВЗОЙДЁННЫЙ ПО ОБЪЁМУ «ТОЛКОВЫЙ СЛОВАРЬ ЖИВОГО ВЕЛИКОРУССКОГО ЯЗЫКА». 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290" y="987574"/>
            <a:ext cx="3240484" cy="3798926"/>
          </a:xfr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2132499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303498"/>
            <a:ext cx="7632848" cy="681540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Владимир Иванович Даль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76" y="1167594"/>
            <a:ext cx="2632792" cy="3510390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203848" y="1347615"/>
            <a:ext cx="5616624" cy="288032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61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В честь своей родины – Луганска взял себе псевдоним </a:t>
            </a:r>
            <a:r>
              <a:rPr lang="ru-RU" sz="61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«Казак Луганский».</a:t>
            </a:r>
          </a:p>
          <a:p>
            <a:pPr marL="0" indent="0" algn="ctr">
              <a:buNone/>
            </a:pPr>
            <a:r>
              <a:rPr lang="ru-RU" sz="4000" dirty="0">
                <a:ln>
                  <a:solidFill>
                    <a:schemeClr val="tx1"/>
                  </a:solidFill>
                </a:ln>
                <a:latin typeface="arial"/>
              </a:rPr>
              <a:t> </a:t>
            </a:r>
            <a:endParaRPr lang="ru-RU" sz="4000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6036917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43" y="419606"/>
            <a:ext cx="3063511" cy="416836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07904" y="843558"/>
            <a:ext cx="5184576" cy="36004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Владимир </a:t>
            </a:r>
            <a:r>
              <a:rPr lang="ru-RU" sz="32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Даль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окончил в Петербурге Морской кадетский корпус и служил на флоте сначала в Николаеве, а затем на </a:t>
            </a:r>
            <a:r>
              <a:rPr lang="ru-RU" sz="3200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алтике. В </a:t>
            </a:r>
            <a:r>
              <a:rPr lang="ru-RU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1826</a:t>
            </a:r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году вышел в отставку.</a:t>
            </a:r>
            <a:endParaRPr lang="ru-RU" sz="3200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526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55526"/>
            <a:ext cx="2808312" cy="367240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03848" y="1131592"/>
            <a:ext cx="5112568" cy="288032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1829 </a:t>
            </a:r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году окончил медицинский факультет 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ерптского университета, и стал хирургом-окулистом. Работал в Санкт-Петербургском военно-хирургическом госпитале.</a:t>
            </a:r>
            <a:endParaRPr lang="ru-RU" sz="2800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1048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131840" y="483519"/>
            <a:ext cx="5688632" cy="4032448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Собирать </a:t>
            </a:r>
            <a:r>
              <a:rPr lang="ru-RU" sz="3200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слова и выражения народного русского языка Даль начал с </a:t>
            </a:r>
            <a:r>
              <a:rPr lang="ru-RU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1819</a:t>
            </a:r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занимался этим всю свою жизнь. Результат этого </a:t>
            </a:r>
            <a:r>
              <a:rPr lang="ru-RU" sz="32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труда четырехтомный </a:t>
            </a:r>
            <a:r>
              <a:rPr lang="ru-RU" sz="32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«Толковый словарь живого великорусского языка», в который вошло 800 тысяч слов.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7" r="2136"/>
          <a:stretch/>
        </p:blipFill>
        <p:spPr>
          <a:xfrm>
            <a:off x="251520" y="1131592"/>
            <a:ext cx="2773420" cy="2880320"/>
          </a:xfrm>
        </p:spPr>
      </p:pic>
    </p:spTree>
    <p:extLst>
      <p:ext uri="{BB962C8B-B14F-4D97-AF65-F5344CB8AC3E}">
        <p14:creationId xmlns:p14="http://schemas.microsoft.com/office/powerpoint/2010/main" val="2619544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7533"/>
            <a:ext cx="8229600" cy="435695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Первое слово будущего словаря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i="1" dirty="0" smtClean="0"/>
              <a:t>В </a:t>
            </a:r>
            <a:r>
              <a:rPr lang="ru-RU" b="1" i="1" dirty="0"/>
              <a:t>морозный мартовский день 1819 года Владимир Даль отправляется к месту службы в город Николаев. Новая с иголочки форма греет плохо. Молодой мичман жмется от холода. Ямщик басит утешая: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b="1" i="1" dirty="0"/>
              <a:t>- Замолаживает.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b="1" i="1" dirty="0"/>
              <a:t>- То есть, как замолаживает? – недоуменно переспрашивает Даль.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b="1" i="1" dirty="0"/>
              <a:t>- </a:t>
            </a:r>
            <a:r>
              <a:rPr lang="ru-RU" b="1" i="1" dirty="0" err="1"/>
              <a:t>Пасмурнеет</a:t>
            </a:r>
            <a:r>
              <a:rPr lang="ru-RU" b="1" i="1" dirty="0"/>
              <a:t>, - коротко объясняет ямщик.- К теплу.</a:t>
            </a:r>
            <a:r>
              <a:rPr lang="ru-RU" dirty="0"/>
              <a:t> </a:t>
            </a:r>
          </a:p>
          <a:p>
            <a:endParaRPr lang="ru-RU" b="1" i="1" dirty="0" smtClean="0"/>
          </a:p>
          <a:p>
            <a:pPr marL="0" indent="0">
              <a:buNone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Замолаживать – иначе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пасмурнеть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– в Новгородской губернии значит заволакиваться тучами, говоря о небе, клониться к ненастью». </a:t>
            </a:r>
            <a:endParaRPr lang="ru-RU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Так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Даль записывает первое слово для своего будущего словаря.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0293984"/>
      </p:ext>
    </p:extLst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/>
              <a:t>Как же устроен словарь Даля?</a:t>
            </a:r>
            <a:endParaRPr lang="ru-RU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57200" y="604458"/>
            <a:ext cx="8648330" cy="4585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Словарные гнезда</a:t>
            </a:r>
            <a:r>
              <a:rPr kumimoji="0" lang="ru-RU" altLang="ru-RU" sz="24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Даль выбрал средний путь: слова он расположил по алфавиту, но слова расставил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не по отдельности, а гнездами. В каждом гнезде слова, образованные от одного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корня. За исключением слов, которые образовались при помощи приставок.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Эти слова помещены под теми буквами, с которых начинаются. Теперь слово школа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возглавляет гнездо, в котором поселилось несколько десятков слов.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Мы узнаем, что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школа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это не только учебное заведение, но и посевы и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присадки деревьев разных возрастов для разводки плодовых или лесных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деревьев, выучка лошади, всякое положение человека, где он приобретает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находчивость, опыт и знания.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Школить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значит учить, держать строго под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присмотром.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Школьник, школяр </a:t>
            </a: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–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ученик, кто ходит в школу.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Школярство</a:t>
            </a: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сухое учение, неотступно следующее мелочным, часто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вздорным правилам.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Школьничать, </a:t>
            </a:r>
            <a:r>
              <a:rPr kumimoji="0" lang="ru-RU" altLang="ru-RU" sz="18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школярить</a:t>
            </a:r>
            <a:r>
              <a:rPr kumimoji="0" lang="ru-RU" altLang="ru-RU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– забавляться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школьными шалостями, повесничать.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178145"/>
      </p:ext>
    </p:extLst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9541"/>
            <a:ext cx="8229600" cy="363687"/>
          </a:xfrm>
        </p:spPr>
        <p:txBody>
          <a:bodyPr>
            <a:normAutofit fontScale="90000"/>
          </a:bodyPr>
          <a:lstStyle/>
          <a:p>
            <a:r>
              <a:rPr lang="ru-RU" sz="6000" b="1" i="1" dirty="0">
                <a:solidFill>
                  <a:srgbClr val="FF0000"/>
                </a:solidFill>
              </a:rPr>
              <a:t>Словарь Даля </a:t>
            </a:r>
            <a:r>
              <a:rPr lang="ru-RU" b="1" i="1" dirty="0"/>
              <a:t>-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i="1" dirty="0" smtClean="0"/>
              <a:t>Подскажет </a:t>
            </a:r>
            <a:r>
              <a:rPr lang="ru-RU" i="1" dirty="0"/>
              <a:t>объяснение, толкование слов.</a:t>
            </a:r>
            <a:r>
              <a:rPr lang="ru-RU" dirty="0"/>
              <a:t> </a:t>
            </a:r>
          </a:p>
          <a:p>
            <a:r>
              <a:rPr lang="ru-RU" i="1" dirty="0"/>
              <a:t>Поможет узнать значение устаревших слов.</a:t>
            </a:r>
            <a:r>
              <a:rPr lang="ru-RU" dirty="0"/>
              <a:t> </a:t>
            </a:r>
          </a:p>
          <a:p>
            <a:r>
              <a:rPr lang="ru-RU" i="1" dirty="0"/>
              <a:t>Познакомит с особенностями произношения в разных областях.</a:t>
            </a:r>
            <a:r>
              <a:rPr lang="ru-RU" dirty="0"/>
              <a:t> </a:t>
            </a:r>
          </a:p>
          <a:p>
            <a:r>
              <a:rPr lang="ru-RU" i="1" dirty="0"/>
              <a:t>Расскажет о «тарабарском» языке.</a:t>
            </a:r>
            <a:r>
              <a:rPr lang="ru-RU" dirty="0"/>
              <a:t> </a:t>
            </a:r>
          </a:p>
          <a:p>
            <a:r>
              <a:rPr lang="ru-RU" i="1" dirty="0"/>
              <a:t>Откроет новые, порой удивительные значения привычных слов.</a:t>
            </a:r>
            <a:r>
              <a:rPr lang="ru-RU" dirty="0"/>
              <a:t> </a:t>
            </a:r>
          </a:p>
          <a:p>
            <a:r>
              <a:rPr lang="ru-RU" i="1" dirty="0"/>
              <a:t>Послужит прекрасным этнографическим материалом, путеводителем по народной жизни, из которого можно узнать, как жили люди в прошлом, какие щи хлебали, из чего одежду шили, коней каких мастей, в какие сани запрягали.</a:t>
            </a:r>
            <a:r>
              <a:rPr lang="ru-RU" dirty="0"/>
              <a:t> </a:t>
            </a:r>
          </a:p>
          <a:p>
            <a:r>
              <a:rPr lang="ru-RU" i="1" dirty="0"/>
              <a:t>Подарит богатейшее собрание пословиц, хранилищ народной мудрости.</a:t>
            </a:r>
            <a:r>
              <a:rPr lang="ru-RU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1475463"/>
      </p:ext>
    </p:extLst>
  </p:cSld>
  <p:clrMapOvr>
    <a:masterClrMapping/>
  </p:clrMapOvr>
  <p:transition advClick="0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1256</TotalTime>
  <Words>782</Words>
  <Application>Microsoft Office PowerPoint</Application>
  <PresentationFormat>Экран (16:9)</PresentationFormat>
  <Paragraphs>97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Arial</vt:lpstr>
      <vt:lpstr>Calibri</vt:lpstr>
      <vt:lpstr>Times New Roman</vt:lpstr>
      <vt:lpstr>Тема Office</vt:lpstr>
      <vt:lpstr>          Великий собиратель слов! </vt:lpstr>
      <vt:lpstr>ВЛАДИМИР ИВАНОВИЧ ДАЛЬ 10 (22) ноября 1801 – 22 сентября (2 октября) 1872 </vt:lpstr>
      <vt:lpstr>Владимир Иванович Даль</vt:lpstr>
      <vt:lpstr>Презентация PowerPoint</vt:lpstr>
      <vt:lpstr>Презентация PowerPoint</vt:lpstr>
      <vt:lpstr>Собирать слова и выражения народного русского языка Даль начал с 1819 и занимался этим всю свою жизнь. Результат этого труда четырехтомный «Толковый словарь живого великорусского языка», в который вошло 800 тысяч слов.</vt:lpstr>
      <vt:lpstr>Первое слово будущего словаря  </vt:lpstr>
      <vt:lpstr>Как же устроен словарь Даля?</vt:lpstr>
      <vt:lpstr>Словарь Даля -  </vt:lpstr>
      <vt:lpstr>Презентация PowerPoint</vt:lpstr>
      <vt:lpstr>А ЕЩЁ ОН ЗАПИСЫВАЛ СКАЗКИ И СКАЗАНИЯ </vt:lpstr>
      <vt:lpstr>ТАЛАНТЛИВЫЙ ЧЕЛОВЕК</vt:lpstr>
      <vt:lpstr>ЗНАКОМСТВО С ПУШКИНЫМ</vt:lpstr>
      <vt:lpstr>Владимир Даль умер 22 сентября  1872 года и был похоронен на Ваганьковском кладбище. </vt:lpstr>
      <vt:lpstr>ПАМЯТНИКИ В. И. ДАЛЮ В ГОРОДЕ ЛУГАНСКЕ </vt:lpstr>
      <vt:lpstr>ПАМЯТНИКИ В. И. ДАЛЮ В ГОРОДЕ ЛУГАНСКЕ </vt:lpstr>
      <vt:lpstr>Презентация PowerPoint</vt:lpstr>
      <vt:lpstr>ИНТЕРНЕТ РЕСУРСЫ </vt:lpstr>
      <vt:lpstr>ИНТЕРНЕТ РЕСУРСЫ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Заика Елена Викторовна</cp:lastModifiedBy>
  <cp:revision>175</cp:revision>
  <dcterms:created xsi:type="dcterms:W3CDTF">2018-01-15T20:25:45Z</dcterms:created>
  <dcterms:modified xsi:type="dcterms:W3CDTF">2021-11-26T06:01:52Z</dcterms:modified>
</cp:coreProperties>
</file>